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664" r:id="rId140"/>
    <p:sldId id="2732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867" r:id="rId170"/>
    <p:sldId id="2793" r:id="rId171"/>
    <p:sldId id="2862" r:id="rId172"/>
    <p:sldId id="2621" r:id="rId173"/>
    <p:sldId id="2868" r:id="rId174"/>
    <p:sldId id="2863" r:id="rId175"/>
    <p:sldId id="2864" r:id="rId176"/>
    <p:sldId id="2865" r:id="rId177"/>
    <p:sldId id="2870" r:id="rId178"/>
    <p:sldId id="2878" r:id="rId179"/>
    <p:sldId id="2880" r:id="rId180"/>
    <p:sldId id="2879" r:id="rId181"/>
    <p:sldId id="2612" r:id="rId182"/>
    <p:sldId id="2623" r:id="rId183"/>
    <p:sldId id="2598" r:id="rId184"/>
    <p:sldId id="2594" r:id="rId185"/>
    <p:sldId id="2591" r:id="rId186"/>
    <p:sldId id="2589" r:id="rId187"/>
    <p:sldId id="2613" r:id="rId188"/>
    <p:sldId id="2614" r:id="rId189"/>
    <p:sldId id="2615" r:id="rId190"/>
    <p:sldId id="2616" r:id="rId191"/>
    <p:sldId id="2617" r:id="rId192"/>
    <p:sldId id="2618" r:id="rId193"/>
    <p:sldId id="2595" r:id="rId194"/>
    <p:sldId id="2593" r:id="rId195"/>
    <p:sldId id="2797" r:id="rId196"/>
    <p:sldId id="2876" r:id="rId197"/>
    <p:sldId id="2875" r:id="rId198"/>
    <p:sldId id="2872" r:id="rId199"/>
    <p:sldId id="2873" r:id="rId200"/>
    <p:sldId id="2874" r:id="rId201"/>
    <p:sldId id="2871" r:id="rId202"/>
    <p:sldId id="2798" r:id="rId203"/>
    <p:sldId id="2809" r:id="rId204"/>
    <p:sldId id="2769" r:id="rId205"/>
    <p:sldId id="2590" r:id="rId206"/>
    <p:sldId id="2799" r:id="rId207"/>
    <p:sldId id="2804" r:id="rId208"/>
    <p:sldId id="2803" r:id="rId209"/>
    <p:sldId id="2807" r:id="rId210"/>
    <p:sldId id="2805" r:id="rId211"/>
    <p:sldId id="2877" r:id="rId212"/>
    <p:sldId id="2806" r:id="rId213"/>
    <p:sldId id="2796" r:id="rId214"/>
    <p:sldId id="2808" r:id="rId215"/>
    <p:sldId id="2800" r:id="rId216"/>
    <p:sldId id="2801" r:id="rId217"/>
    <p:sldId id="2604" r:id="rId218"/>
    <p:sldId id="2605" r:id="rId219"/>
    <p:sldId id="2600" r:id="rId220"/>
    <p:sldId id="2855" r:id="rId221"/>
    <p:sldId id="2596" r:id="rId222"/>
    <p:sldId id="2849" r:id="rId223"/>
    <p:sldId id="2852" r:id="rId224"/>
    <p:sldId id="2851" r:id="rId225"/>
    <p:sldId id="2854" r:id="rId226"/>
    <p:sldId id="2856" r:id="rId227"/>
    <p:sldId id="2857" r:id="rId228"/>
    <p:sldId id="2606" r:id="rId229"/>
    <p:sldId id="2858" r:id="rId230"/>
    <p:sldId id="2607" r:id="rId231"/>
    <p:sldId id="2859" r:id="rId232"/>
    <p:sldId id="2861" r:id="rId233"/>
    <p:sldId id="2860" r:id="rId234"/>
    <p:sldId id="2624" r:id="rId235"/>
    <p:sldId id="2625" r:id="rId236"/>
    <p:sldId id="2601" r:id="rId237"/>
    <p:sldId id="2602" r:id="rId238"/>
    <p:sldId id="2881" r:id="rId239"/>
    <p:sldId id="2603" r:id="rId240"/>
    <p:sldId id="2580" r:id="rId24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88" d="100"/>
          <a:sy n="88" d="100"/>
        </p:scale>
        <p:origin x="576" y="90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6917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610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08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4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329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03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37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5483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8316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0674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010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7659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5703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461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016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82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474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gif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2023.08.19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Transformer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Transformer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</a:t>
            </a:r>
            <a:r>
              <a:rPr lang="en-US" altLang="ko-KR" sz="1400" u="sng">
                <a:latin typeface="+mn-ea"/>
              </a:rPr>
              <a:t>Sequential() 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model.add(keras.layers.Dense(</a:t>
            </a:r>
            <a:r>
              <a:rPr lang="en-US" altLang="ko-KR" sz="1400">
                <a:latin typeface="+mn-ea"/>
              </a:rPr>
              <a:t>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3273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keras.layers.Embedding(vocab_size, max_seqlen)(x1)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keras.layers.Embedding(vocab_size, max_seqlen)(x2)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x1 = keras.layers.Bidirectional(tf.keras.layers.LSTM(max_seqlen))(x2)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keras.layers.Dense(64, activation="relu")(x1)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keras.layers.Dense(1, activation="sigmoid")(x1)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pyton_function</a:t>
            </a:r>
            <a:r>
              <a:rPr lang="en-US" altLang="ko-KR" sz="1400">
                <a:latin typeface="+mn-ea"/>
              </a:rPr>
              <a:t>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0318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D0B1C67-0072-CCCD-C9E4-00229A312003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 (Model + Weight)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사례</a:t>
            </a:r>
            <a:r>
              <a:rPr lang="en-US" altLang="ko-KR" sz="1400">
                <a:latin typeface="+mn-ea"/>
              </a:rPr>
              <a:t>: ResNet, YOLO, BERT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AutoML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76A79-DEED-DE41-F141-7E70AB77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5" y="2478038"/>
            <a:ext cx="6243193" cy="396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27A6-717A-32B8-169E-02440C005F1B}"/>
              </a:ext>
            </a:extLst>
          </p:cNvPr>
          <p:cNvSpPr txBox="1"/>
          <p:nvPr/>
        </p:nvSpPr>
        <p:spPr>
          <a:xfrm>
            <a:off x="3440832" y="6351131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https://onestoria.tistory.com/56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 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 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 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 </a:t>
            </a: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238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6256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사전 학습된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사용하여 새로운 작업에 대한 </a:t>
            </a:r>
            <a:r>
              <a:rPr lang="en-US" altLang="ko-KR" sz="1400">
                <a:latin typeface="+mn-ea"/>
              </a:rPr>
              <a:t>representation (</a:t>
            </a:r>
            <a:r>
              <a:rPr lang="ko-KR" altLang="en-US" sz="1400">
                <a:latin typeface="+mn-ea"/>
              </a:rPr>
              <a:t>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만든다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전이 학습 </a:t>
            </a:r>
            <a:r>
              <a:rPr lang="en-US" altLang="ko-KR" sz="1600">
                <a:latin typeface="+mn-ea"/>
              </a:rPr>
              <a:t>workflow</a:t>
            </a:r>
          </a:p>
          <a:p>
            <a:pPr lvl="1"/>
            <a:r>
              <a:rPr lang="ko-KR" altLang="en-US" sz="1400">
                <a:latin typeface="+mn-ea"/>
              </a:rPr>
              <a:t>기본 모델을 인스턴스화하고 사전 훈련된 가중치를 여기에 로드합니다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trainable = False</a:t>
            </a:r>
            <a:r>
              <a:rPr lang="ko-KR" altLang="en-US" sz="1400">
                <a:latin typeface="+mn-ea"/>
              </a:rPr>
              <a:t>를 설정하여 기본 모델의 모든 레이어를 동결합니다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기본 모델에서 하나 이상의 레이어 출력 위에 새 모델을 만듭니다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새 데이터세트에서 새 모델을 훈련합니다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1D5405-35CE-A9A4-A6C2-DA460A26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761445" y="4132023"/>
            <a:ext cx="4140320" cy="2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4874E-EA42-54D4-48B1-82FD8FA9FC76}"/>
              </a:ext>
            </a:extLst>
          </p:cNvPr>
          <p:cNvSpPr txBox="1"/>
          <p:nvPr/>
        </p:nvSpPr>
        <p:spPr>
          <a:xfrm>
            <a:off x="908298" y="6423139"/>
            <a:ext cx="440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https://thebook.io/080289/0277/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60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Fine Tuning (</a:t>
            </a:r>
            <a:r>
              <a:rPr lang="ko-KR" altLang="en-US" sz="1600">
                <a:latin typeface="+mn-ea"/>
              </a:rPr>
              <a:t>미세 조정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</a:t>
            </a:r>
            <a:r>
              <a:rPr lang="ko-KR" altLang="en-US" sz="1400">
                <a:latin typeface="+mn-ea"/>
              </a:rPr>
              <a:t>모델을 새로운 </a:t>
            </a:r>
            <a:r>
              <a:rPr lang="en-US" altLang="ko-KR" sz="1400">
                <a:latin typeface="+mn-ea"/>
              </a:rPr>
              <a:t>Task</a:t>
            </a:r>
            <a:r>
              <a:rPr lang="ko-KR" altLang="en-US" sz="1400">
                <a:latin typeface="+mn-ea"/>
              </a:rPr>
              <a:t>에 적용 시키는 과정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 </a:t>
            </a:r>
            <a:r>
              <a:rPr lang="ko-KR" altLang="en-US" sz="1400">
                <a:latin typeface="+mn-ea"/>
              </a:rPr>
              <a:t>속성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</a:t>
            </a:r>
            <a:r>
              <a:rPr lang="en-US" altLang="ko-KR" sz="1400">
                <a:latin typeface="+mn-ea"/>
              </a:rPr>
              <a:t>			: True. </a:t>
            </a:r>
            <a:r>
              <a:rPr lang="ko-KR" altLang="en-US" sz="1400">
                <a:latin typeface="+mn-ea"/>
              </a:rPr>
              <a:t>훈련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이 속성이 변경되면 다시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compile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을 하여야 합니다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weights			: </a:t>
            </a:r>
            <a:r>
              <a:rPr lang="ko-KR" altLang="en-US" sz="1400">
                <a:latin typeface="+mn-ea"/>
              </a:rPr>
              <a:t>가중치 변수 목록 </a:t>
            </a:r>
            <a:r>
              <a:rPr lang="en-US" altLang="ko-KR" sz="1400">
                <a:latin typeface="+mn-ea"/>
              </a:rPr>
              <a:t>(get_weights())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trainable_weights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훈련 대상이 되는 가중치 변수 목록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non_trainable_weights	: </a:t>
            </a:r>
            <a:r>
              <a:rPr lang="ko-KR" altLang="en-US" sz="1400">
                <a:latin typeface="+mn-ea"/>
              </a:rPr>
              <a:t>훈련되지 않은 가중치 변수 목록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73D1-B3E7-BBA1-D5CB-0B7503C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356991"/>
            <a:ext cx="3240360" cy="295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AC84B-6E46-012F-473B-876984C62609}"/>
              </a:ext>
            </a:extLst>
          </p:cNvPr>
          <p:cNvSpPr txBox="1"/>
          <p:nvPr/>
        </p:nvSpPr>
        <p:spPr>
          <a:xfrm>
            <a:off x="746210" y="6351429"/>
            <a:ext cx="41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https://yeko90.tistory.com/entry/deep-learning-Fine-Tuning-tip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Keras application		: tensorflow.keras.applications</a:t>
            </a:r>
          </a:p>
          <a:p>
            <a:r>
              <a:rPr lang="en-US" altLang="ko-KR" sz="1600">
                <a:latin typeface="+mn-ea"/>
              </a:rPr>
              <a:t>TensorFlow Hub		: https://www.tensorflow.org/hub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2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9EA214-DE68-84B6-543C-73940E5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905328" cy="4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4CC6E-80DD-D142-2125-F2A573E4E4A4}"/>
              </a:ext>
            </a:extLst>
          </p:cNvPr>
          <p:cNvSpPr txBox="1"/>
          <p:nvPr/>
        </p:nvSpPr>
        <p:spPr>
          <a:xfrm>
            <a:off x="344488" y="6351429"/>
            <a:ext cx="9433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https://velog.io/@kbm970709/%EC%8B%A0%EC%9E%85%EC%83%9D-%EC%84%B8%EB%AF%B8%EB%82%98-Lecture-8-CNN-Architectures-DL-for-CV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CB761-C846-50ED-C6A3-12DAE032F08A}"/>
              </a:ext>
            </a:extLst>
          </p:cNvPr>
          <p:cNvSpPr txBox="1"/>
          <p:nvPr/>
        </p:nvSpPr>
        <p:spPr>
          <a:xfrm>
            <a:off x="3800872" y="61699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ZFNet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Dropout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rgbClr val="0070C0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rgbClr val="0070C0"/>
                </a:solidFill>
                <a:latin typeface="+mn-ea"/>
              </a:rPr>
              <a:t>의 중복 사용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22242459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ResNet (</a:t>
            </a:r>
            <a:r>
              <a:rPr lang="ko-KR" altLang="en-US" sz="1600">
                <a:latin typeface="+mn-ea"/>
              </a:rPr>
              <a:t>레지듀얼 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Residual block</a:t>
            </a:r>
          </a:p>
          <a:p>
            <a:pPr lvl="2"/>
            <a:r>
              <a:rPr lang="en-US" altLang="ko-KR" sz="1400">
                <a:latin typeface="+mn-ea"/>
              </a:rPr>
              <a:t>Identity</a:t>
            </a:r>
            <a:r>
              <a:rPr lang="ko-KR" altLang="en-US" sz="1400">
                <a:latin typeface="+mn-ea"/>
              </a:rPr>
              <a:t>를 이후 계층에서 사용함으로 학습 속도를 향상 시킨다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C911CA-5112-D5B9-1A48-145642BF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9737" r="11408"/>
          <a:stretch/>
        </p:blipFill>
        <p:spPr bwMode="auto">
          <a:xfrm>
            <a:off x="1136576" y="2278391"/>
            <a:ext cx="4320480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1FE5-5868-DC26-FC31-E38A37013D76}"/>
              </a:ext>
            </a:extLst>
          </p:cNvPr>
          <p:cNvSpPr txBox="1"/>
          <p:nvPr/>
        </p:nvSpPr>
        <p:spPr>
          <a:xfrm>
            <a:off x="884548" y="4766955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https://www.geeksforgeeks.org/residual-networks-resnet-deep-learning/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5767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EFAA39-D5D3-EF34-D497-5BE1546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303272"/>
            <a:ext cx="4819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DF26B-5332-7D46-6BDC-1BF2CD7AA349}"/>
              </a:ext>
            </a:extLst>
          </p:cNvPr>
          <p:cNvSpPr txBox="1"/>
          <p:nvPr/>
        </p:nvSpPr>
        <p:spPr>
          <a:xfrm>
            <a:off x="884548" y="5054987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https://www.geeksforgeeks.org/ml-inception-network-v1/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InceptionNet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Inception Module</a:t>
            </a:r>
          </a:p>
          <a:p>
            <a:pPr lvl="2"/>
            <a:r>
              <a:rPr lang="en-US" altLang="ko-KR" sz="1400">
                <a:latin typeface="+mn-ea"/>
              </a:rPr>
              <a:t>1*1 Conv</a:t>
            </a:r>
            <a:r>
              <a:rPr lang="ko-KR" altLang="en-US" sz="1400">
                <a:latin typeface="+mn-ea"/>
              </a:rPr>
              <a:t>를 사용하여 연산량을 획기적으로 감소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788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Xception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600">
                <a:latin typeface="+mn-ea"/>
              </a:rPr>
              <a:t>InceptionNet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이 이미지에 대한 대체 텍스트가 제공되지 않았습니다.">
            <a:extLst>
              <a:ext uri="{FF2B5EF4-FFF2-40B4-BE49-F238E27FC236}">
                <a16:creationId xmlns:a16="http://schemas.microsoft.com/office/drawing/2014/main" id="{85A25EFD-3FBF-8978-0A74-BF86C898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058254"/>
            <a:ext cx="4005998" cy="28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6937-316C-DD03-525E-32E7E5991975}"/>
              </a:ext>
            </a:extLst>
          </p:cNvPr>
          <p:cNvSpPr txBox="1"/>
          <p:nvPr/>
        </p:nvSpPr>
        <p:spPr>
          <a:xfrm>
            <a:off x="4953000" y="6238762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https://www.linkedin.com/pulse/xception-depthwise-separable-convolution-ayoub-kirouane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2B83CCE-B071-00C1-B96E-D18799DE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84093"/>
            <a:ext cx="4198946" cy="2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E69B-58A0-1DD8-DA72-940E1CEABF65}"/>
              </a:ext>
            </a:extLst>
          </p:cNvPr>
          <p:cNvSpPr txBox="1"/>
          <p:nvPr/>
        </p:nvSpPr>
        <p:spPr>
          <a:xfrm>
            <a:off x="488505" y="4365105"/>
            <a:ext cx="3672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https://sotudy.tistory.com/14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01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5489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확장 컨볼루션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Atrous Convolution, Dilated Convolution, Hole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전치 컨볼루션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Conv2D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 Conv2DTranspose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0B4-A6FD-C711-BD8E-B64FB0F328C5}"/>
              </a:ext>
            </a:extLst>
          </p:cNvPr>
          <p:cNvSpPr txBox="1"/>
          <p:nvPr/>
        </p:nvSpPr>
        <p:spPr>
          <a:xfrm>
            <a:off x="1136576" y="4302046"/>
            <a:ext cx="6120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https://gaussian37.github.io/dl-concept-dilated_residual_network/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4" name="Picture 6" descr="Drawing">
            <a:extLst>
              <a:ext uri="{FF2B5EF4-FFF2-40B4-BE49-F238E27FC236}">
                <a16:creationId xmlns:a16="http://schemas.microsoft.com/office/drawing/2014/main" id="{5CD20A5F-1C36-C5B7-12A4-FD9FED62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01343"/>
            <a:ext cx="4770487" cy="23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838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Grouped Convoltion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grouping </a:t>
            </a:r>
            <a:r>
              <a:rPr lang="ko-KR" altLang="en-US" sz="1400">
                <a:latin typeface="+mn-ea"/>
              </a:rPr>
              <a:t>하여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51314" y="6351131"/>
            <a:ext cx="8388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https://velog.io/@juyeon048/%EB%94%A5-%EB%9F%AC%EB%8B%9D-Deep-Neural-Network-%EA%B2%BD%EB%9F%89%ED%99%94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2673FA-2584-034D-200C-6D7F90F7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52" y="2205538"/>
            <a:ext cx="3411776" cy="12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DBB190-4B1C-630F-EE5A-B8385E28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82" y="3460057"/>
            <a:ext cx="5424822" cy="2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024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Separable Convoltion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분리 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를 여러 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로 분리하여 적용하여도 동일한 결과를 가진다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Depthwise Convolution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깊이별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마다 따로 필터를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902FB4-A6EF-72CA-6AE9-B89A217D5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28645" r="13644" b="32915"/>
          <a:stretch/>
        </p:blipFill>
        <p:spPr bwMode="auto">
          <a:xfrm>
            <a:off x="1208584" y="2245109"/>
            <a:ext cx="4032448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8087E-2775-812F-694C-9A2EAB698AE1}"/>
              </a:ext>
            </a:extLst>
          </p:cNvPr>
          <p:cNvSpPr txBox="1"/>
          <p:nvPr/>
        </p:nvSpPr>
        <p:spPr>
          <a:xfrm>
            <a:off x="1136576" y="2726338"/>
            <a:ext cx="3888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https://velog.io/@sunbei00/Separable-Convolution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DB8DF-3126-E8D2-BAFC-382A658AEC88}"/>
              </a:ext>
            </a:extLst>
          </p:cNvPr>
          <p:cNvSpPr txBox="1"/>
          <p:nvPr/>
        </p:nvSpPr>
        <p:spPr>
          <a:xfrm>
            <a:off x="1213560" y="6351429"/>
            <a:ext cx="4587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https://eehoeskrap.tistory.com/431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7732BB-CBC4-1A26-3A4B-F64489F2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501008"/>
            <a:ext cx="2952328" cy="28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26C14C-803D-8797-9507-092A1889B427}"/>
              </a:ext>
            </a:extLst>
          </p:cNvPr>
          <p:cNvSpPr/>
          <p:nvPr/>
        </p:nvSpPr>
        <p:spPr>
          <a:xfrm>
            <a:off x="1064568" y="2245109"/>
            <a:ext cx="1224136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BD772-1095-B920-5184-19B435A6C911}"/>
              </a:ext>
            </a:extLst>
          </p:cNvPr>
          <p:cNvSpPr/>
          <p:nvPr/>
        </p:nvSpPr>
        <p:spPr>
          <a:xfrm>
            <a:off x="2360712" y="2245109"/>
            <a:ext cx="1080120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3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Point-wise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 Separable Convolution (</a:t>
            </a:r>
            <a:r>
              <a:rPr lang="ko-KR" altLang="en-US" sz="1400">
                <a:latin typeface="+mn-ea"/>
              </a:rPr>
              <a:t>깊이별 분리가능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6" name="Picture 4" descr="Depthwise separable convolution 연산">
            <a:extLst>
              <a:ext uri="{FF2B5EF4-FFF2-40B4-BE49-F238E27FC236}">
                <a16:creationId xmlns:a16="http://schemas.microsoft.com/office/drawing/2014/main" id="{9048926F-6F23-8965-F477-0844C9C0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91" y="3903770"/>
            <a:ext cx="3348806" cy="23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36576" y="6351131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EE9BC12-B86E-D187-F95C-B4CE4CF0D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b="12983"/>
          <a:stretch/>
        </p:blipFill>
        <p:spPr bwMode="auto">
          <a:xfrm>
            <a:off x="1152128" y="1988840"/>
            <a:ext cx="3728864" cy="11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D8B49-B2FC-6038-83F9-A26A91A9CC87}"/>
              </a:ext>
            </a:extLst>
          </p:cNvPr>
          <p:cNvSpPr txBox="1"/>
          <p:nvPr/>
        </p:nvSpPr>
        <p:spPr>
          <a:xfrm>
            <a:off x="1136576" y="3159467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763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Embedding</a:t>
            </a:r>
          </a:p>
          <a:p>
            <a:pPr lvl="1"/>
            <a:r>
              <a:rPr lang="ko-KR" altLang="en-US" sz="1400">
                <a:latin typeface="+mn-ea"/>
              </a:rPr>
              <a:t>이미지를 저차원 공간에 수학적으로 표현한 것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Vector (1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Dense)		: Dense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0A88D-A7B9-E40E-9CC1-621171DB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547187"/>
            <a:ext cx="7776914" cy="38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6A413-9F4C-85A0-FD79-FCE134ADA4EC}"/>
              </a:ext>
            </a:extLst>
          </p:cNvPr>
          <p:cNvSpPr txBox="1"/>
          <p:nvPr/>
        </p:nvSpPr>
        <p:spPr>
          <a:xfrm>
            <a:off x="632520" y="6351131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https://blog-ko.superb-ai.com/what-are-image-embeddings-for-computer-vision-data-curation/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Tensor			: Conv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F2F29-E805-BB5D-33D9-77081CBBF829}"/>
              </a:ext>
            </a:extLst>
          </p:cNvPr>
          <p:cNvSpPr txBox="1"/>
          <p:nvPr/>
        </p:nvSpPr>
        <p:spPr>
          <a:xfrm>
            <a:off x="755626" y="5229200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https://encord.com/blog/image-embeddings-to-improve-model-performance/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6" name="Picture 4" descr="Convolutional Neural Networks">
            <a:extLst>
              <a:ext uri="{FF2B5EF4-FFF2-40B4-BE49-F238E27FC236}">
                <a16:creationId xmlns:a16="http://schemas.microsoft.com/office/drawing/2014/main" id="{C5BB65DD-BC72-3028-1FC7-B042BE9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9" y="2358027"/>
            <a:ext cx="7617296" cy="25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5611A-5E56-BA2A-7E45-270AC212C0C5}"/>
              </a:ext>
            </a:extLst>
          </p:cNvPr>
          <p:cNvSpPr/>
          <p:nvPr/>
        </p:nvSpPr>
        <p:spPr>
          <a:xfrm>
            <a:off x="755626" y="2358026"/>
            <a:ext cx="6069582" cy="2871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13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6340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</a:t>
            </a:r>
            <a:r>
              <a:rPr lang="ko-KR" altLang="en-US" sz="1600">
                <a:latin typeface="+mn-ea"/>
              </a:rPr>
              <a:t>개의 이미지로 분할</a:t>
            </a:r>
            <a:r>
              <a:rPr lang="en-US" altLang="ko-KR" sz="1600">
                <a:latin typeface="+mn-ea"/>
              </a:rPr>
              <a:t>		: ViT (Vision Transformer)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3CBC87-3DE3-1BE7-6EA9-C3EF9473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72815"/>
            <a:ext cx="8083208" cy="45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12888-1323-723F-4BDD-5B5BB2A291A2}"/>
              </a:ext>
            </a:extLst>
          </p:cNvPr>
          <p:cNvSpPr txBox="1"/>
          <p:nvPr/>
        </p:nvSpPr>
        <p:spPr>
          <a:xfrm>
            <a:off x="992560" y="6093296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https://mishuni.tistory.com/137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4453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Video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36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처리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결과를 합산하여 처리 한다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</a:t>
            </a:r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입력으로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62364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Digital sound			: </a:t>
            </a:r>
            <a:r>
              <a:rPr lang="ko-KR" altLang="en-US" sz="1600">
                <a:latin typeface="+mn-ea"/>
              </a:rPr>
              <a:t>초당 </a:t>
            </a:r>
            <a:r>
              <a:rPr lang="en-US" altLang="ko-KR" sz="1600">
                <a:latin typeface="+mn-ea"/>
              </a:rPr>
              <a:t>16,000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B050"/>
                </a:solidFill>
                <a:latin typeface="+mn-ea"/>
              </a:rPr>
              <a:t>Audio</a:t>
            </a:r>
            <a:r>
              <a:rPr lang="ko-KR" altLang="en-US" sz="1600">
                <a:solidFill>
                  <a:srgbClr val="00B050"/>
                </a:solidFill>
                <a:latin typeface="+mn-ea"/>
              </a:rPr>
              <a:t>의 파형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Spectrogram(2D </a:t>
            </a:r>
            <a:r>
              <a:rPr lang="ko-KR" altLang="en-US" sz="1600">
                <a:latin typeface="+mn-ea"/>
              </a:rPr>
              <a:t>이미지</a:t>
            </a:r>
            <a:r>
              <a:rPr lang="en-US" altLang="ko-KR" sz="1600">
                <a:latin typeface="+mn-ea"/>
              </a:rPr>
              <a:t>)</a:t>
            </a:r>
            <a:r>
              <a:rPr lang="ko-KR" altLang="en-US" sz="1600">
                <a:latin typeface="+mn-ea"/>
              </a:rPr>
              <a:t>으로 변환하여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https://huggingface.co/docs/transformers/model_doc/audio-spectrogram-transformer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EDD2-8FEC-C514-848B-4C976F81BE6E}"/>
              </a:ext>
            </a:extLst>
          </p:cNvPr>
          <p:cNvSpPr txBox="1"/>
          <p:nvPr/>
        </p:nvSpPr>
        <p:spPr>
          <a:xfrm>
            <a:off x="770484" y="6351131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https://www.tensorflow.org/tutorials/audio/simple_audio?hl=ko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00" name="Picture 4" descr="png">
            <a:extLst>
              <a:ext uri="{FF2B5EF4-FFF2-40B4-BE49-F238E27FC236}">
                <a16:creationId xmlns:a16="http://schemas.microsoft.com/office/drawing/2014/main" id="{7950CE70-478B-0CE2-828D-2A484A54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"/>
          <a:stretch/>
        </p:blipFill>
        <p:spPr bwMode="auto">
          <a:xfrm>
            <a:off x="776536" y="2574023"/>
            <a:ext cx="5768628" cy="38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4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37185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2023.08.19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0.17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Embedding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2023.08.21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구조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</a:t>
            </a:r>
            <a:r>
              <a:rPr lang="ko-KR" altLang="en-US" sz="1600">
                <a:latin typeface="+mn-ea"/>
              </a:rPr>
              <a:t>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18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WaveNet, 2016</a:t>
            </a:r>
            <a:r>
              <a:rPr lang="ko-KR" altLang="en-US" sz="1600">
                <a:latin typeface="+mn-ea"/>
              </a:rPr>
              <a:t>년 </a:t>
            </a:r>
            <a:r>
              <a:rPr lang="en-US" altLang="ko-KR" sz="1600">
                <a:latin typeface="+mn-ea"/>
              </a:rPr>
              <a:t>(Conv</a:t>
            </a:r>
            <a:r>
              <a:rPr lang="ko-KR" altLang="en-US" sz="1600">
                <a:latin typeface="+mn-ea"/>
              </a:rPr>
              <a:t> 사용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https://www.deepmind.com/blog/high-fidelity-speech-synthesis-with-wavenet</a:t>
            </a:r>
          </a:p>
          <a:p>
            <a:pPr lvl="1"/>
            <a:r>
              <a:rPr lang="ko-KR" altLang="en-US" sz="1400">
                <a:latin typeface="+mn-ea"/>
              </a:rPr>
              <a:t>원시 오디오 파형을 생성하는 심층 생성 모델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24,000</a:t>
            </a:r>
            <a:r>
              <a:rPr lang="ko-KR" altLang="en-US" sz="1400">
                <a:latin typeface="+mn-ea"/>
              </a:rPr>
              <a:t>개의 샘플로 파형을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TTS (Text To Speech) </a:t>
            </a:r>
            <a:r>
              <a:rPr lang="ko-KR" altLang="en-US" sz="1400">
                <a:latin typeface="+mn-ea"/>
              </a:rPr>
              <a:t>등에서 사용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WaveRNN, 2018</a:t>
            </a:r>
            <a:r>
              <a:rPr lang="ko-KR" altLang="en-US" sz="1600">
                <a:latin typeface="+mn-ea"/>
              </a:rPr>
              <a:t>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03920-5AE3-7E78-9488-645886E5FBF0}"/>
              </a:ext>
            </a:extLst>
          </p:cNvPr>
          <p:cNvSpPr txBox="1"/>
          <p:nvPr/>
        </p:nvSpPr>
        <p:spPr>
          <a:xfrm>
            <a:off x="857942" y="5589240"/>
            <a:ext cx="713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https://medium.com/@sthanikamsanthosh1994/speech-to-text-generation-wavenet-wavernn-f4434647dc27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8F4FF5-2BDE-60A9-7CFE-69B05DFC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9"/>
            <a:ext cx="3672408" cy="2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817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23032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FastText		</a:t>
            </a:r>
            <a:r>
              <a:rPr lang="en-US" altLang="ko-KR" sz="1600">
                <a:latin typeface="+mn-ea"/>
                <a:sym typeface="Wingdings" pitchFamily="2" charset="2"/>
              </a:rPr>
              <a:t> 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705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(Embeddings from Language Models)</a:t>
            </a:r>
          </a:p>
          <a:p>
            <a:pPr lvl="1"/>
            <a:r>
              <a:rPr lang="ko-KR" altLang="en-US" sz="1400">
                <a:latin typeface="+mn-ea"/>
              </a:rPr>
              <a:t>사전 훈련된 언어 모델</a:t>
            </a:r>
            <a:r>
              <a:rPr lang="en-US" altLang="ko-KR" sz="1400">
                <a:latin typeface="+mn-ea"/>
              </a:rPr>
              <a:t>(biLM, Bidirectinal Language Model)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BAD482-5596-B7EC-BF81-8C27A2C1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5" y="2116403"/>
            <a:ext cx="43148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5FAD09-B6E6-B36C-CC8B-10C834B0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2060848"/>
            <a:ext cx="3923903" cy="4274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0C5C5-D51C-CA9B-1482-F581AC545848}"/>
              </a:ext>
            </a:extLst>
          </p:cNvPr>
          <p:cNvSpPr txBox="1"/>
          <p:nvPr/>
        </p:nvSpPr>
        <p:spPr>
          <a:xfrm>
            <a:off x="390059" y="4581128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6EA19-7B0A-730D-22DE-5ABB3F1B9FA2}"/>
              </a:ext>
            </a:extLst>
          </p:cNvPr>
          <p:cNvSpPr txBox="1"/>
          <p:nvPr/>
        </p:nvSpPr>
        <p:spPr>
          <a:xfrm>
            <a:off x="5241032" y="6351429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544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-US" altLang="ko-KR" sz="1400">
                <a:latin typeface="+mn-ea"/>
              </a:rPr>
              <a:t>Transformer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Transformer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solidFill>
                  <a:srgbClr val="00B050"/>
                </a:solidFill>
                <a:latin typeface="+mn-ea"/>
              </a:rPr>
              <a:t>입력의 최대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15%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마스킹해 양방향을 지원</a:t>
            </a:r>
            <a:endParaRPr lang="en-US" altLang="ko-KR" sz="1400">
              <a:solidFill>
                <a:srgbClr val="00B050"/>
              </a:solidFill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SCADA (Supervisory Control and Data Acquisition)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52 customers</a:t>
            </a:r>
          </a:p>
          <a:p>
            <a:pPr lvl="1"/>
            <a:r>
              <a:rPr lang="en-US" altLang="ko-KR" sz="1400">
                <a:latin typeface="+mn-ea"/>
              </a:rPr>
              <a:t>10 device types</a:t>
            </a:r>
          </a:p>
          <a:p>
            <a:pPr lvl="1"/>
            <a:r>
              <a:rPr lang="en-US" altLang="ko-KR" sz="1400">
                <a:latin typeface="+mn-ea"/>
              </a:rPr>
              <a:t>2,056 devices			: </a:t>
            </a:r>
            <a:r>
              <a:rPr lang="ko-KR" altLang="en-US" sz="1400">
                <a:latin typeface="+mn-ea"/>
              </a:rPr>
              <a:t>장비 설정 데이터</a:t>
            </a:r>
            <a:endParaRPr lang="en-US" altLang="ko-KR" sz="14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80</a:t>
            </a:r>
            <a:r>
              <a:rPr lang="ko-KR" altLang="en-US" sz="1600">
                <a:latin typeface="+mn-ea"/>
              </a:rPr>
              <a:t>억 장비 데이터 </a:t>
            </a:r>
            <a:r>
              <a:rPr lang="en-US" altLang="ko-KR" sz="1600">
                <a:latin typeface="+mn-ea"/>
              </a:rPr>
              <a:t>(</a:t>
            </a:r>
            <a:r>
              <a:rPr lang="ko-KR" altLang="en-US" sz="1600">
                <a:latin typeface="+mn-ea"/>
              </a:rPr>
              <a:t>월 약 </a:t>
            </a:r>
            <a:r>
              <a:rPr lang="en-US" altLang="ko-KR" sz="1600">
                <a:latin typeface="+mn-ea"/>
              </a:rPr>
              <a:t>70GB)</a:t>
            </a:r>
          </a:p>
          <a:p>
            <a:pPr lvl="1"/>
            <a:r>
              <a:rPr lang="ko-KR" altLang="en-US" sz="1200">
                <a:latin typeface="+mn-ea"/>
              </a:rPr>
              <a:t>데이터 수집 일시 </a:t>
            </a:r>
            <a:r>
              <a:rPr lang="en-US" altLang="ko-KR" sz="1200">
                <a:latin typeface="+mn-ea"/>
              </a:rPr>
              <a:t>(YYMMDDHHmmss)</a:t>
            </a:r>
          </a:p>
          <a:p>
            <a:pPr lvl="1"/>
            <a:r>
              <a:rPr lang="en-US" altLang="ko-KR" sz="1200">
                <a:latin typeface="+mn-ea"/>
              </a:rPr>
              <a:t>DC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DC </a:t>
            </a:r>
            <a:r>
              <a:rPr lang="ko-KR" altLang="en-US" sz="1200">
                <a:latin typeface="+mn-ea"/>
              </a:rPr>
              <a:t>전류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전류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en-US" altLang="ko-KR" sz="1200">
                <a:latin typeface="+mn-ea"/>
              </a:rPr>
              <a:t>On Time, Off Time</a:t>
            </a:r>
          </a:p>
          <a:p>
            <a:pPr lvl="1"/>
            <a:r>
              <a:rPr lang="ko-KR" altLang="en-US" sz="1200">
                <a:latin typeface="+mn-ea"/>
              </a:rPr>
              <a:t>입력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장비 온도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문열림</a:t>
            </a:r>
            <a:r>
              <a:rPr lang="en-US" altLang="ko-KR" sz="1200">
                <a:latin typeface="+mn-ea"/>
              </a:rPr>
              <a:t>, RTU</a:t>
            </a:r>
            <a:r>
              <a:rPr lang="ko-KR" altLang="en-US" sz="1200">
                <a:latin typeface="+mn-ea"/>
              </a:rPr>
              <a:t> 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/PCM, ELF/ELCD/LFCD, </a:t>
            </a:r>
            <a:r>
              <a:rPr lang="ko-KR" altLang="en-US" sz="1200">
                <a:latin typeface="+mn-ea"/>
              </a:rPr>
              <a:t>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인터럽트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수동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자동</a:t>
            </a:r>
            <a:r>
              <a:rPr lang="en-US" altLang="ko-KR" sz="1200">
                <a:latin typeface="+mn-ea"/>
              </a:rPr>
              <a:t>, Remote/Local, </a:t>
            </a:r>
            <a:r>
              <a:rPr lang="ko-KR" altLang="en-US" sz="1200">
                <a:latin typeface="+mn-ea"/>
              </a:rPr>
              <a:t>장비 </a:t>
            </a:r>
            <a:r>
              <a:rPr lang="en-US" altLang="ko-KR" sz="1200">
                <a:latin typeface="+mn-ea"/>
              </a:rPr>
              <a:t>Start/Stop, PCM Start/Stop</a:t>
            </a: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AC </a:t>
            </a:r>
            <a:r>
              <a:rPr lang="ko-KR" altLang="en-US" sz="1200">
                <a:latin typeface="+mn-ea"/>
              </a:rPr>
              <a:t>유입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배터리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수신 감도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배관 연결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해제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수위 센서 </a:t>
            </a:r>
            <a:r>
              <a:rPr lang="en-US" altLang="ko-KR" sz="1200">
                <a:latin typeface="+mn-ea"/>
              </a:rPr>
              <a:t>On/Off</a:t>
            </a:r>
          </a:p>
          <a:p>
            <a:pPr lvl="1"/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2,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RSRP,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SNR,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RSRQ, </a:t>
            </a:r>
            <a:r>
              <a:rPr lang="ko-KR" altLang="en-US" sz="1200">
                <a:latin typeface="+mn-ea"/>
              </a:rPr>
              <a:t>습도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위도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경도</a:t>
            </a:r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Analog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1~5,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Digital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 1~5</a:t>
            </a:r>
          </a:p>
          <a:p>
            <a:pPr lvl="1"/>
            <a:r>
              <a:rPr lang="ko-KR" altLang="en-US" sz="1200">
                <a:latin typeface="+mn-ea"/>
              </a:rPr>
              <a:t>두께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신호 세기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온도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에러 코드</a:t>
            </a:r>
            <a:r>
              <a:rPr lang="en-US" altLang="ko-KR" sz="1200">
                <a:latin typeface="+mn-ea"/>
              </a:rPr>
              <a:t>, </a:t>
            </a:r>
          </a:p>
          <a:p>
            <a:pPr lvl="1"/>
            <a:r>
              <a:rPr lang="ko-KR" altLang="en-US" sz="1200">
                <a:latin typeface="+mn-ea"/>
              </a:rPr>
              <a:t>운전 상태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현재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 일시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 일자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초기 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연산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제어 활동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잔여 대기시간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상태 코드</a:t>
            </a:r>
            <a:endParaRPr lang="en-US" altLang="ko-KR" sz="12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3,000</a:t>
            </a:r>
            <a:r>
              <a:rPr lang="ko-KR" altLang="en-US" sz="1600">
                <a:latin typeface="+mn-ea"/>
              </a:rPr>
              <a:t>만 알림 데이터</a:t>
            </a:r>
            <a:endParaRPr lang="en-US" altLang="ko-KR" sz="160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5367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코스피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코스닥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지수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주식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상품 선물 옵션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종목 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나스닥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뉴욕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아멕스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도쿄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홍콩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하노이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호치민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주식</a:t>
            </a:r>
            <a:r>
              <a:rPr lang="en-US" altLang="ko-KR" sz="1600">
                <a:latin typeface="+mn-ea"/>
              </a:rPr>
              <a:t>/</a:t>
            </a:r>
            <a:r>
              <a:rPr lang="ko-KR" altLang="en-US" sz="1600">
                <a:latin typeface="+mn-ea"/>
              </a:rPr>
              <a:t>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해외 선물 옵션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상품 기본 조회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업종 기간별 시세</a:t>
            </a:r>
            <a:r>
              <a:rPr lang="en-US" altLang="ko-KR" sz="1600">
                <a:latin typeface="+mn-ea"/>
              </a:rPr>
              <a:t>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기간별 시세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 당일 분봉 조회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일자별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시간대별 체결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시간외 시간별 체결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AED3DE-8392-557A-141D-1249A6B6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53" y="383177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33417A-A91F-CB11-8FE4-0BE904B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3859545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412643-DC6D-E160-05BA-5333E81D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550881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34ECA-2888-9314-2CD4-87FAAFDFD776}"/>
              </a:ext>
            </a:extLst>
          </p:cNvPr>
          <p:cNvSpPr txBox="1"/>
          <p:nvPr/>
        </p:nvSpPr>
        <p:spPr>
          <a:xfrm>
            <a:off x="8401569" y="5816297"/>
            <a:ext cx="77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aaa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43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Optimizer</a:t>
            </a:r>
          </a:p>
          <a:p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2,620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6065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y = f(x)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427-8F0A-3F81-78C8-79309563331D}"/>
              </a:ext>
            </a:extLst>
          </p:cNvPr>
          <p:cNvSpPr txBox="1"/>
          <p:nvPr/>
        </p:nvSpPr>
        <p:spPr>
          <a:xfrm>
            <a:off x="344106" y="4317726"/>
            <a:ext cx="216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ppp</a:t>
            </a: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FDD4-E4F0-0ABB-D58B-22363AA5C67E}"/>
              </a:ext>
            </a:extLst>
          </p:cNvPr>
          <p:cNvSpPr txBox="1"/>
          <p:nvPr/>
        </p:nvSpPr>
        <p:spPr>
          <a:xfrm>
            <a:off x="2360712" y="196226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소설은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9F9E-1C51-FF67-6D8C-A3107EB6BC47}"/>
              </a:ext>
            </a:extLst>
          </p:cNvPr>
          <p:cNvSpPr txBox="1"/>
          <p:nvPr/>
        </p:nvSpPr>
        <p:spPr>
          <a:xfrm>
            <a:off x="2360712" y="386120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대표적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F58D-5244-EFA6-7D0C-87B0F2AD11B0}"/>
              </a:ext>
            </a:extLst>
          </p:cNvPr>
          <p:cNvSpPr txBox="1"/>
          <p:nvPr/>
        </p:nvSpPr>
        <p:spPr>
          <a:xfrm>
            <a:off x="2360712" y="59547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산문</a:t>
            </a: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7" y="2294911"/>
            <a:ext cx="4258915" cy="43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 u="sng">
                <a:latin typeface="+mn-ea"/>
              </a:rPr>
              <a:t>전통적인 광학 기법</a:t>
            </a:r>
            <a:r>
              <a:rPr lang="ko-KR" altLang="en-US" sz="1400">
                <a:latin typeface="+mn-ea"/>
              </a:rPr>
              <a:t>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원본 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 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32812</TotalTime>
  <Words>17711</Words>
  <Application>Microsoft Office PowerPoint</Application>
  <PresentationFormat>A4 용지(210x297mm)</PresentationFormat>
  <Paragraphs>3704</Paragraphs>
  <Slides>240</Slides>
  <Notes>219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240</vt:i4>
      </vt:variant>
    </vt:vector>
  </HeadingPairs>
  <TitlesOfParts>
    <vt:vector size="250" baseType="lpstr">
      <vt:lpstr>-apple-system</vt:lpstr>
      <vt:lpstr>Menlo</vt:lpstr>
      <vt:lpstr>SF Mono</vt:lpstr>
      <vt:lpstr>맑은 고딕</vt:lpstr>
      <vt:lpstr>Arial</vt:lpstr>
      <vt:lpstr>Cambria Math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Embedding</vt:lpstr>
      <vt:lpstr>Embedding</vt:lpstr>
      <vt:lpstr>Embedding</vt:lpstr>
      <vt:lpstr>Embedding</vt:lpstr>
      <vt:lpstr>Embedding</vt:lpstr>
      <vt:lpstr>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3934</cp:revision>
  <cp:lastPrinted>2022-05-11T11:02:30Z</cp:lastPrinted>
  <dcterms:created xsi:type="dcterms:W3CDTF">2006-10-05T04:04:58Z</dcterms:created>
  <dcterms:modified xsi:type="dcterms:W3CDTF">2023-09-06T04:08:17Z</dcterms:modified>
</cp:coreProperties>
</file>